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339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6" r:id="rId18"/>
    <p:sldId id="337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a R Ngotel" initials="TRN" lastIdx="3" clrIdx="0">
    <p:extLst>
      <p:ext uri="{19B8F6BF-5375-455C-9EA6-DF929625EA0E}">
        <p15:presenceInfo xmlns:p15="http://schemas.microsoft.com/office/powerpoint/2012/main" userId="Tonya R Ngo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994E9A-FC3B-4DFF-8863-2D0EDBC824E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575BF0-B251-4155-B150-516ED82A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6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NIMS and ICS Course for Healthcare Providers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March 15,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Developed by Kaiser Permanente and approved by the CA Governor's Office of Emergency Services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87D81-E916-49DB-9DFB-689C1BF43186}" type="slidenum">
              <a:rPr lang="en-US"/>
              <a:pPr/>
              <a:t>4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153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NIMS and ICS Course for Healthcare Providers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March 15,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Developed by Kaiser Permanente and approved by the CA Governor's Office of Emergency Services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24D32-706D-42A8-8B34-BB6404A85259}" type="slidenum">
              <a:rPr lang="en-US"/>
              <a:pPr/>
              <a:t>13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66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2441-8A23-4BEE-8E26-0CC893D382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NIMS and ICS Course for Healthcare Providers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March 15,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Developed by Kaiser Permanente and approved by the CA Governor's Office of Emergency Services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E11A6-15E4-477C-AFEC-E403704972C8}" type="slidenum">
              <a:rPr lang="en-US"/>
              <a:pPr/>
              <a:t>5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8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NIMS and ICS Course for Healthcare Providers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March 15,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Developed by Kaiser Permanente and approved by the CA Governor's Office of Emergency Services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A81F0-C92E-4672-86F2-AF58E53B1F20}" type="slidenum">
              <a:rPr lang="en-US"/>
              <a:pPr/>
              <a:t>6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00193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NIMS and ICS Course for Healthcare Providers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March 15,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Developed by Kaiser Permanente and approved by the CA Governor's Office of Emergency Services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1E847-603D-4318-B049-CEA491746900}" type="slidenum">
              <a:rPr lang="en-US"/>
              <a:pPr/>
              <a:t>7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8180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NIMS and ICS Course for Healthcare Providers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March 15,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Developed by Kaiser Permanente and approved by the CA Governor's Office of Emergency Services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52BE2-4065-47FB-B696-CE6487317519}" type="slidenum">
              <a:rPr lang="en-US"/>
              <a:pPr/>
              <a:t>8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668569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2441-8A23-4BEE-8E26-0CC893D382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6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NIMS and ICS Course for Healthcare Providers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March 15,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Developed by Kaiser Permanente and approved by the CA Governor's Office of Emergency Services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939C7-E37C-4378-96E0-0CBC403D77D9}" type="slidenum">
              <a:rPr lang="en-US"/>
              <a:pPr/>
              <a:t>10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5577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NIMS and ICS Course for Healthcare Providers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March 15,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Developed by Kaiser Permanente and approved by the CA Governor's Office of Emergency Services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D4036-75D9-41F0-9125-9369582B8EFB}" type="slidenum">
              <a:rPr lang="en-US"/>
              <a:pPr/>
              <a:t>11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045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NIMS and ICS Course for Healthcare Providers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March 15,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Developed by Kaiser Permanente and approved by the CA Governor's Office of Emergency Services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0F670-E075-4BA0-A45C-8664B9B63407}" type="slidenum">
              <a:rPr lang="en-US"/>
              <a:pPr/>
              <a:t>12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308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405_Cover_Partnership_bkg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2294" y="657322"/>
            <a:ext cx="8641268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2293" y="3825164"/>
            <a:ext cx="85344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C3CD7B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6268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75555" y="231934"/>
            <a:ext cx="10141903" cy="639334"/>
          </a:xfrm>
        </p:spPr>
        <p:txBody>
          <a:bodyPr tIns="0" bIns="0" anchor="t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75556" y="1181824"/>
            <a:ext cx="10364353" cy="512409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8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75555" y="214682"/>
            <a:ext cx="10141903" cy="639334"/>
          </a:xfrm>
        </p:spPr>
        <p:txBody>
          <a:bodyPr tIns="0" bIns="0"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75556" y="1043796"/>
            <a:ext cx="10364353" cy="536563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43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6239795" y="1882621"/>
            <a:ext cx="4620768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275253" y="1882620"/>
            <a:ext cx="4620183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75252" y="5936346"/>
            <a:ext cx="172473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0889" y="5936346"/>
            <a:ext cx="447384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4730" y="5936346"/>
            <a:ext cx="16829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3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Partnership_bkg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8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04FDD-FE52-4027-9533-D5ED6B419D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_bkg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5555" y="395832"/>
            <a:ext cx="10141903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5556" y="1882620"/>
            <a:ext cx="9709616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fema.gov/EMIWeb/IS/ICSResource/ICSResCntr_Forms.htm" TargetMode="External"/><Relationship Id="rId2" Type="http://schemas.openxmlformats.org/officeDocument/2006/relationships/hyperlink" Target="http://training.fema.gov/is/crslist.asp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fhansen@unmc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ZJ3-tbkhA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0721" y="394370"/>
            <a:ext cx="7800559" cy="3050795"/>
          </a:xfrm>
        </p:spPr>
        <p:txBody>
          <a:bodyPr>
            <a:normAutofit/>
          </a:bodyPr>
          <a:lstStyle/>
          <a:p>
            <a:r>
              <a:rPr lang="en-US" dirty="0" smtClean="0"/>
              <a:t>Basic Overview of </a:t>
            </a:r>
            <a:br>
              <a:rPr lang="en-US" dirty="0" smtClean="0"/>
            </a:br>
            <a:r>
              <a:rPr lang="en-US" dirty="0" smtClean="0"/>
              <a:t>Incident Command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0720" y="3825165"/>
            <a:ext cx="7199669" cy="2053121"/>
          </a:xfrm>
        </p:spPr>
        <p:txBody>
          <a:bodyPr>
            <a:noAutofit/>
          </a:bodyPr>
          <a:lstStyle/>
          <a:p>
            <a:r>
              <a:rPr lang="en-US" sz="2400" dirty="0" smtClean="0"/>
              <a:t>Keith F Hansen, MBA</a:t>
            </a:r>
          </a:p>
          <a:p>
            <a:r>
              <a:rPr lang="en-US" sz="2400" dirty="0" smtClean="0"/>
              <a:t>College of Public Health</a:t>
            </a:r>
          </a:p>
          <a:p>
            <a:r>
              <a:rPr lang="en-US" sz="2400" dirty="0" smtClean="0"/>
              <a:t>University of Nebraska Medical Center</a:t>
            </a:r>
          </a:p>
          <a:p>
            <a:endParaRPr lang="en-US" sz="2400" dirty="0"/>
          </a:p>
          <a:p>
            <a:r>
              <a:rPr lang="en-US" sz="2400" dirty="0" smtClean="0"/>
              <a:t>March 20, </a:t>
            </a:r>
            <a:r>
              <a:rPr lang="en-US" sz="2400" dirty="0"/>
              <a:t>2019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17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98651" y="228601"/>
            <a:ext cx="8010525" cy="727075"/>
          </a:xfrm>
        </p:spPr>
        <p:txBody>
          <a:bodyPr/>
          <a:lstStyle/>
          <a:p>
            <a:r>
              <a:rPr lang="en-US" sz="4000" dirty="0"/>
              <a:t>Operations Section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3649" y="1295400"/>
            <a:ext cx="9235751" cy="5181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Operations Section Mission: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Conducts </a:t>
            </a:r>
            <a:r>
              <a:rPr lang="en-US" sz="32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Develops the </a:t>
            </a:r>
            <a:r>
              <a:rPr lang="en-US" sz="32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objectives 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Directs all </a:t>
            </a:r>
            <a:r>
              <a:rPr lang="en-US" sz="32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Carry out the mission and Incident Action Plan</a:t>
            </a:r>
          </a:p>
          <a:p>
            <a:pPr lvl="1"/>
            <a:endParaRPr lang="en-US" sz="32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the largest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89174" y="4496058"/>
            <a:ext cx="6571861" cy="2144062"/>
            <a:chOff x="326571" y="2131423"/>
            <a:chExt cx="8647612" cy="3160237"/>
          </a:xfrm>
        </p:grpSpPr>
        <p:grpSp>
          <p:nvGrpSpPr>
            <p:cNvPr id="5" name="Group 22"/>
            <p:cNvGrpSpPr/>
            <p:nvPr/>
          </p:nvGrpSpPr>
          <p:grpSpPr>
            <a:xfrm>
              <a:off x="326571" y="2131423"/>
              <a:ext cx="6934200" cy="3048000"/>
              <a:chOff x="457200" y="2667000"/>
              <a:chExt cx="6934200" cy="3048000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4876800" y="42672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Safety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4876800" y="3690938"/>
                <a:ext cx="1676400" cy="533400"/>
              </a:xfrm>
              <a:prstGeom prst="cube">
                <a:avLst>
                  <a:gd name="adj" fmla="val 11014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Liaison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4876800" y="3124200"/>
                <a:ext cx="1676400" cy="533400"/>
              </a:xfrm>
              <a:prstGeom prst="cube">
                <a:avLst>
                  <a:gd name="adj" fmla="val 11310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Public Information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solidFill>
                    <a:srgbClr val="1D3B59"/>
                  </a:solidFill>
                  <a:latin typeface="Arial Unicode MS" pitchFamily="34" charset="-128"/>
                </a:endParaRPr>
              </a:p>
            </p:txBody>
          </p:sp>
          <p:cxnSp>
            <p:nvCxnSpPr>
              <p:cNvPr id="11" name="AutoShape 7"/>
              <p:cNvCxnSpPr>
                <a:cxnSpLocks noChangeShapeType="1"/>
              </p:cNvCxnSpPr>
              <p:nvPr/>
            </p:nvCxnSpPr>
            <p:spPr bwMode="auto">
              <a:xfrm rot="16200000">
                <a:off x="3902075" y="2628900"/>
                <a:ext cx="44450" cy="5302250"/>
              </a:xfrm>
              <a:prstGeom prst="bentConnector3">
                <a:avLst>
                  <a:gd name="adj1" fmla="val 614287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10"/>
              <p:cNvCxnSpPr>
                <a:cxnSpLocks noChangeShapeType="1"/>
              </p:cNvCxnSpPr>
              <p:nvPr/>
            </p:nvCxnSpPr>
            <p:spPr bwMode="auto">
              <a:xfrm rot="10800000" flipH="1">
                <a:off x="4900492" y="3251431"/>
                <a:ext cx="1588" cy="1135062"/>
              </a:xfrm>
              <a:prstGeom prst="bentConnector3">
                <a:avLst>
                  <a:gd name="adj1" fmla="val -1440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3886200" y="3962400"/>
                <a:ext cx="7620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30480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48006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3048000" y="26670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Incident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Commander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4572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Operations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22098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Planning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>
                <a:off x="39624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Logistics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57150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Finance/Admin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262951" y="4611189"/>
              <a:ext cx="1711232" cy="6804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General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6779622" y="3082836"/>
              <a:ext cx="1828798" cy="6804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Command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7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07963"/>
            <a:ext cx="7791450" cy="825500"/>
          </a:xfrm>
        </p:spPr>
        <p:txBody>
          <a:bodyPr/>
          <a:lstStyle/>
          <a:p>
            <a:r>
              <a:rPr lang="en-US" sz="4000" dirty="0"/>
              <a:t>Logistics Section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2351" y="1447800"/>
            <a:ext cx="10795518" cy="57461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Logistics Section Mission: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32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 other sections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Acquires </a:t>
            </a:r>
            <a:r>
              <a:rPr lang="en-US" sz="32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from internal and external sources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Activate existing MOUs, contracts and vendor agreements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Logistics assures assigned personnel are</a:t>
            </a:r>
            <a:r>
              <a:rPr lang="en-US" sz="32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have </a:t>
            </a:r>
            <a:r>
              <a:rPr lang="en-US" sz="32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communications, medical support, and transportation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 meet the operational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>
              <a:lnSpc>
                <a:spcPct val="90000"/>
              </a:lnSpc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GO GET IT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05115" y="231646"/>
            <a:ext cx="5959366" cy="1603633"/>
            <a:chOff x="326571" y="2131423"/>
            <a:chExt cx="8647612" cy="3482264"/>
          </a:xfrm>
        </p:grpSpPr>
        <p:grpSp>
          <p:nvGrpSpPr>
            <p:cNvPr id="5" name="Group 22"/>
            <p:cNvGrpSpPr/>
            <p:nvPr/>
          </p:nvGrpSpPr>
          <p:grpSpPr>
            <a:xfrm>
              <a:off x="326571" y="2131423"/>
              <a:ext cx="6934200" cy="3048000"/>
              <a:chOff x="457200" y="2667000"/>
              <a:chExt cx="6934200" cy="3048000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4876800" y="42672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Safety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4876800" y="3690938"/>
                <a:ext cx="1676400" cy="533400"/>
              </a:xfrm>
              <a:prstGeom prst="cube">
                <a:avLst>
                  <a:gd name="adj" fmla="val 11014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Liaison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4876800" y="3124200"/>
                <a:ext cx="1676400" cy="533400"/>
              </a:xfrm>
              <a:prstGeom prst="cube">
                <a:avLst>
                  <a:gd name="adj" fmla="val 11310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Public Information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solidFill>
                    <a:srgbClr val="1D3B59"/>
                  </a:solidFill>
                  <a:latin typeface="Arial Unicode MS" pitchFamily="34" charset="-128"/>
                </a:endParaRPr>
              </a:p>
            </p:txBody>
          </p:sp>
          <p:cxnSp>
            <p:nvCxnSpPr>
              <p:cNvPr id="11" name="AutoShape 7"/>
              <p:cNvCxnSpPr>
                <a:cxnSpLocks noChangeShapeType="1"/>
              </p:cNvCxnSpPr>
              <p:nvPr/>
            </p:nvCxnSpPr>
            <p:spPr bwMode="auto">
              <a:xfrm rot="16200000">
                <a:off x="3902075" y="2628900"/>
                <a:ext cx="44450" cy="5302250"/>
              </a:xfrm>
              <a:prstGeom prst="bentConnector3">
                <a:avLst>
                  <a:gd name="adj1" fmla="val 614287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10"/>
              <p:cNvCxnSpPr>
                <a:cxnSpLocks noChangeShapeType="1"/>
                <a:stCxn id="8" idx="2"/>
                <a:endCxn id="10" idx="2"/>
              </p:cNvCxnSpPr>
              <p:nvPr/>
            </p:nvCxnSpPr>
            <p:spPr bwMode="auto">
              <a:xfrm rot="10800000" flipH="1">
                <a:off x="4876800" y="3421063"/>
                <a:ext cx="1588" cy="1135062"/>
              </a:xfrm>
              <a:prstGeom prst="bentConnector3">
                <a:avLst>
                  <a:gd name="adj1" fmla="val -1440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3886200" y="3962400"/>
                <a:ext cx="7620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30480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48006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3048000" y="26670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Incident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Commander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4572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Operations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22098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Planning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>
                <a:off x="39624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Logistics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57150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Finance/Admin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262951" y="4611189"/>
              <a:ext cx="1711232" cy="10024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General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6779622" y="3082835"/>
              <a:ext cx="1828799" cy="10024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Command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3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26" y="284164"/>
            <a:ext cx="8010525" cy="727075"/>
          </a:xfrm>
        </p:spPr>
        <p:txBody>
          <a:bodyPr/>
          <a:lstStyle/>
          <a:p>
            <a:r>
              <a:rPr lang="en-US" sz="4000" dirty="0">
                <a:solidFill>
                  <a:srgbClr val="000099"/>
                </a:solidFill>
              </a:rPr>
              <a:t>Planning Section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45" y="1393826"/>
            <a:ext cx="10832841" cy="50442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Planning Section Mission: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Collect, evaluate, and disseminate incident action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intelligence to Incident Commander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Maintain resources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Develop and document the Incident Action Plan (IAP)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Maintains documentation for incident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 for 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demobilization</a:t>
            </a:r>
          </a:p>
          <a:p>
            <a:pPr lvl="1">
              <a:lnSpc>
                <a:spcPct val="90000"/>
              </a:lnSpc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AHEAD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64898" y="284164"/>
            <a:ext cx="5862736" cy="1678560"/>
            <a:chOff x="326571" y="2131423"/>
            <a:chExt cx="8647612" cy="3398907"/>
          </a:xfrm>
        </p:grpSpPr>
        <p:grpSp>
          <p:nvGrpSpPr>
            <p:cNvPr id="5" name="Group 22"/>
            <p:cNvGrpSpPr/>
            <p:nvPr/>
          </p:nvGrpSpPr>
          <p:grpSpPr>
            <a:xfrm>
              <a:off x="326571" y="2131423"/>
              <a:ext cx="6934200" cy="3048000"/>
              <a:chOff x="457200" y="2667000"/>
              <a:chExt cx="6934200" cy="3048000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4876800" y="42672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Safety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4876800" y="3690938"/>
                <a:ext cx="1676400" cy="533400"/>
              </a:xfrm>
              <a:prstGeom prst="cube">
                <a:avLst>
                  <a:gd name="adj" fmla="val 11014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Liaison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4876800" y="3124200"/>
                <a:ext cx="1676400" cy="533400"/>
              </a:xfrm>
              <a:prstGeom prst="cube">
                <a:avLst>
                  <a:gd name="adj" fmla="val 11310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Public Information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solidFill>
                    <a:srgbClr val="1D3B59"/>
                  </a:solidFill>
                  <a:latin typeface="Arial Unicode MS" pitchFamily="34" charset="-128"/>
                </a:endParaRPr>
              </a:p>
            </p:txBody>
          </p:sp>
          <p:cxnSp>
            <p:nvCxnSpPr>
              <p:cNvPr id="11" name="AutoShape 7"/>
              <p:cNvCxnSpPr>
                <a:cxnSpLocks noChangeShapeType="1"/>
              </p:cNvCxnSpPr>
              <p:nvPr/>
            </p:nvCxnSpPr>
            <p:spPr bwMode="auto">
              <a:xfrm rot="16200000">
                <a:off x="3902075" y="2628900"/>
                <a:ext cx="44450" cy="5302250"/>
              </a:xfrm>
              <a:prstGeom prst="bentConnector3">
                <a:avLst>
                  <a:gd name="adj1" fmla="val 614287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10"/>
              <p:cNvCxnSpPr>
                <a:cxnSpLocks noChangeShapeType="1"/>
                <a:stCxn id="8" idx="2"/>
                <a:endCxn id="10" idx="2"/>
              </p:cNvCxnSpPr>
              <p:nvPr/>
            </p:nvCxnSpPr>
            <p:spPr bwMode="auto">
              <a:xfrm rot="10800000" flipH="1">
                <a:off x="4876800" y="3421063"/>
                <a:ext cx="1588" cy="1135062"/>
              </a:xfrm>
              <a:prstGeom prst="bentConnector3">
                <a:avLst>
                  <a:gd name="adj1" fmla="val -1440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3886200" y="3962400"/>
                <a:ext cx="7620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30480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48006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3048000" y="26670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Incident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Commander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4572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Operations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22098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Planning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>
                <a:off x="39624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Logistics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57150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Finance/Admin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262950" y="4611187"/>
              <a:ext cx="1711233" cy="9191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General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6779624" y="3082835"/>
              <a:ext cx="1828799" cy="9191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Command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0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731" y="1871362"/>
            <a:ext cx="10655559" cy="49866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Finance/Administration Section Mission: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Manage costs related to the incident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Cost Analysis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Claims/compensation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MONEY PEOPLE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1524000" y="36576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0099"/>
                </a:solidFill>
                <a:latin typeface="+mj-lt"/>
              </a:rPr>
              <a:t>Finance/Administration Section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02631" y="110251"/>
            <a:ext cx="6211614" cy="1651431"/>
            <a:chOff x="326571" y="2131423"/>
            <a:chExt cx="8647612" cy="3441990"/>
          </a:xfrm>
        </p:grpSpPr>
        <p:grpSp>
          <p:nvGrpSpPr>
            <p:cNvPr id="5" name="Group 22"/>
            <p:cNvGrpSpPr/>
            <p:nvPr/>
          </p:nvGrpSpPr>
          <p:grpSpPr>
            <a:xfrm>
              <a:off x="326571" y="2131423"/>
              <a:ext cx="6934200" cy="3048000"/>
              <a:chOff x="457200" y="2667000"/>
              <a:chExt cx="6934200" cy="3048000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4876800" y="42672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Safety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4876800" y="3690938"/>
                <a:ext cx="1676400" cy="533400"/>
              </a:xfrm>
              <a:prstGeom prst="cube">
                <a:avLst>
                  <a:gd name="adj" fmla="val 11014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Liaison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4876800" y="3124200"/>
                <a:ext cx="1676400" cy="533400"/>
              </a:xfrm>
              <a:prstGeom prst="cube">
                <a:avLst>
                  <a:gd name="adj" fmla="val 11310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Public Information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solidFill>
                    <a:srgbClr val="1D3B59"/>
                  </a:solidFill>
                  <a:latin typeface="Arial Unicode MS" pitchFamily="34" charset="-128"/>
                </a:endParaRPr>
              </a:p>
            </p:txBody>
          </p:sp>
          <p:cxnSp>
            <p:nvCxnSpPr>
              <p:cNvPr id="11" name="AutoShape 7"/>
              <p:cNvCxnSpPr>
                <a:cxnSpLocks noChangeShapeType="1"/>
              </p:cNvCxnSpPr>
              <p:nvPr/>
            </p:nvCxnSpPr>
            <p:spPr bwMode="auto">
              <a:xfrm rot="16200000">
                <a:off x="3902075" y="2628900"/>
                <a:ext cx="44450" cy="5302250"/>
              </a:xfrm>
              <a:prstGeom prst="bentConnector3">
                <a:avLst>
                  <a:gd name="adj1" fmla="val 614287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10"/>
              <p:cNvCxnSpPr>
                <a:cxnSpLocks noChangeShapeType="1"/>
                <a:stCxn id="8" idx="2"/>
                <a:endCxn id="10" idx="2"/>
              </p:cNvCxnSpPr>
              <p:nvPr/>
            </p:nvCxnSpPr>
            <p:spPr bwMode="auto">
              <a:xfrm rot="10800000" flipH="1">
                <a:off x="4876800" y="3421063"/>
                <a:ext cx="1588" cy="1135062"/>
              </a:xfrm>
              <a:prstGeom prst="bentConnector3">
                <a:avLst>
                  <a:gd name="adj1" fmla="val -1440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3886200" y="3962400"/>
                <a:ext cx="7620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30480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48006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3048000" y="26670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Incident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Commander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4572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Operations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22098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Planning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>
                <a:off x="39624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Logistics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57150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Finance/Admin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262951" y="4611189"/>
              <a:ext cx="1711232" cy="962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General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6779623" y="3082836"/>
              <a:ext cx="1828800" cy="962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Command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4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5555" y="395833"/>
            <a:ext cx="10141903" cy="817148"/>
          </a:xfrm>
        </p:spPr>
        <p:txBody>
          <a:bodyPr/>
          <a:lstStyle/>
          <a:p>
            <a:r>
              <a:rPr lang="en-US" dirty="0" smtClean="0"/>
              <a:t>Places to Go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9713" y="2146040"/>
            <a:ext cx="10888825" cy="410546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Command Independent Study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http://training.fema.gov/is/crslist.asp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ICS Forms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http://training.fema.gov/EMIWeb/IS/ICSResource/ICSResCntr_Forms.htm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7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90" y="274638"/>
            <a:ext cx="10944808" cy="6288394"/>
          </a:xfrm>
        </p:spPr>
        <p:txBody>
          <a:bodyPr/>
          <a:lstStyle/>
          <a:p>
            <a:r>
              <a:rPr lang="en-US" dirty="0" smtClean="0"/>
              <a:t>Thank  You!!</a:t>
            </a:r>
            <a:br>
              <a:rPr lang="en-US" dirty="0" smtClean="0"/>
            </a:br>
            <a:r>
              <a:rPr lang="en-US" dirty="0" smtClean="0"/>
              <a:t>Questions and comments can be directed to: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Center for Preparedness Education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kfhansen@unmc.edu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402-552-3501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889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Incident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191000"/>
            <a:ext cx="9144000" cy="137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https://www.youtube.com/watch?v=6ZJ3-tbkhA4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25EEAE-937C-4F47-919A-B5B1DBDA4B93}"/>
              </a:ext>
            </a:extLst>
          </p:cNvPr>
          <p:cNvSpPr txBox="1"/>
          <p:nvPr/>
        </p:nvSpPr>
        <p:spPr>
          <a:xfrm>
            <a:off x="4474464" y="-48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Command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50571" y="2131424"/>
            <a:ext cx="8647612" cy="3136983"/>
            <a:chOff x="326571" y="2131423"/>
            <a:chExt cx="8647612" cy="3136983"/>
          </a:xfrm>
        </p:grpSpPr>
        <p:grpSp>
          <p:nvGrpSpPr>
            <p:cNvPr id="5" name="Group 22"/>
            <p:cNvGrpSpPr/>
            <p:nvPr/>
          </p:nvGrpSpPr>
          <p:grpSpPr>
            <a:xfrm>
              <a:off x="326571" y="2131423"/>
              <a:ext cx="6934200" cy="3048000"/>
              <a:chOff x="457200" y="2667000"/>
              <a:chExt cx="6934200" cy="3048000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4876800" y="4267200"/>
                <a:ext cx="1676400" cy="533400"/>
              </a:xfrm>
              <a:prstGeom prst="cube">
                <a:avLst>
                  <a:gd name="adj" fmla="val 8333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Safety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Officer</a:t>
                </a:r>
                <a:endParaRPr lang="en-US" sz="1300" b="1">
                  <a:latin typeface="Arial Unicode MS" pitchFamily="34" charset="-128"/>
                </a:endParaRPr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4876800" y="3690938"/>
                <a:ext cx="1676400" cy="533400"/>
              </a:xfrm>
              <a:prstGeom prst="cube">
                <a:avLst>
                  <a:gd name="adj" fmla="val 11014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Liaison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Officer</a:t>
                </a:r>
                <a:endParaRPr lang="en-US" sz="1300" b="1" dirty="0">
                  <a:latin typeface="Arial Unicode MS" pitchFamily="34" charset="-128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4876800" y="3124200"/>
                <a:ext cx="1676400" cy="533400"/>
              </a:xfrm>
              <a:prstGeom prst="cube">
                <a:avLst>
                  <a:gd name="adj" fmla="val 1131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Public Information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Officer</a:t>
                </a:r>
                <a:endParaRPr lang="en-US" sz="1300" b="1" dirty="0">
                  <a:solidFill>
                    <a:srgbClr val="1D3B59"/>
                  </a:solidFill>
                  <a:latin typeface="Arial Unicode MS" pitchFamily="34" charset="-128"/>
                </a:endParaRPr>
              </a:p>
            </p:txBody>
          </p:sp>
          <p:cxnSp>
            <p:nvCxnSpPr>
              <p:cNvPr id="11" name="AutoShape 7"/>
              <p:cNvCxnSpPr>
                <a:cxnSpLocks noChangeShapeType="1"/>
              </p:cNvCxnSpPr>
              <p:nvPr/>
            </p:nvCxnSpPr>
            <p:spPr bwMode="auto">
              <a:xfrm rot="16200000">
                <a:off x="3902075" y="2628900"/>
                <a:ext cx="44450" cy="5302250"/>
              </a:xfrm>
              <a:prstGeom prst="bentConnector3">
                <a:avLst>
                  <a:gd name="adj1" fmla="val 614287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10"/>
              <p:cNvCxnSpPr>
                <a:cxnSpLocks noChangeShapeType="1"/>
                <a:stCxn id="8" idx="2"/>
                <a:endCxn id="10" idx="2"/>
              </p:cNvCxnSpPr>
              <p:nvPr/>
            </p:nvCxnSpPr>
            <p:spPr bwMode="auto">
              <a:xfrm rot="10800000" flipH="1">
                <a:off x="4876800" y="3421063"/>
                <a:ext cx="1588" cy="1135062"/>
              </a:xfrm>
              <a:prstGeom prst="bentConnector3">
                <a:avLst>
                  <a:gd name="adj1" fmla="val -1440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3886200" y="3962400"/>
                <a:ext cx="7620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3048000" y="5029200"/>
                <a:ext cx="0" cy="228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4800600" y="5029200"/>
                <a:ext cx="0" cy="2286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3048000" y="2667000"/>
                <a:ext cx="1676400" cy="533400"/>
              </a:xfrm>
              <a:prstGeom prst="cube">
                <a:avLst>
                  <a:gd name="adj" fmla="val 8333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Incident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Commander</a:t>
                </a:r>
                <a:endParaRPr lang="en-US" sz="1300" b="1" dirty="0">
                  <a:latin typeface="Arial Unicode MS" pitchFamily="34" charset="-128"/>
                </a:endParaRPr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4572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Operations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Section Chief</a:t>
                </a:r>
                <a:endParaRPr lang="en-US" sz="1300" b="1">
                  <a:latin typeface="Arial Unicode MS" pitchFamily="34" charset="-128"/>
                </a:endParaRPr>
              </a:p>
            </p:txBody>
          </p:sp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22098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Planning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Section Chief</a:t>
                </a:r>
                <a:endParaRPr lang="en-US" sz="1300" b="1" dirty="0">
                  <a:latin typeface="Arial Unicode MS" pitchFamily="34" charset="-128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>
                <a:off x="39624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Logistics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Section Chief</a:t>
                </a:r>
                <a:endParaRPr lang="en-US" sz="1300" b="1">
                  <a:latin typeface="Arial Unicode MS" pitchFamily="34" charset="-128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57150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Finance/Admin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Section Chief</a:t>
                </a:r>
                <a:endParaRPr lang="en-US" sz="1300" b="1">
                  <a:latin typeface="Arial Unicode MS" pitchFamily="34" charset="-128"/>
                </a:endParaRPr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3886200" y="3336964"/>
                <a:ext cx="0" cy="1692235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262949" y="4611189"/>
              <a:ext cx="1711234" cy="657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General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Staff</a:t>
              </a:r>
              <a:endParaRPr lang="en-US" b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6779623" y="3082835"/>
              <a:ext cx="1828799" cy="665924"/>
            </a:xfrm>
            <a:prstGeom prst="rect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Command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Staff</a:t>
              </a:r>
              <a:endParaRPr lang="en-US" b="1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4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077200" cy="990600"/>
          </a:xfrm>
        </p:spPr>
        <p:txBody>
          <a:bodyPr/>
          <a:lstStyle/>
          <a:p>
            <a:r>
              <a:rPr lang="en-US" sz="4000" dirty="0"/>
              <a:t>Incident Commander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781" y="1676400"/>
            <a:ext cx="10507287" cy="4648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IC is the one position 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 overall responsibility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managing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entire incident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ICS positions and appoints staff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Positions activated are dictated by the size and magnitude of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specialists may be assigned wherever their services are required (biological/infectious disease, radiological, chemical, legal, etc.)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18011"/>
            <a:ext cx="8610600" cy="736314"/>
          </a:xfrm>
        </p:spPr>
        <p:txBody>
          <a:bodyPr/>
          <a:lstStyle/>
          <a:p>
            <a:r>
              <a:rPr lang="en-US" sz="4000" dirty="0"/>
              <a:t>Incident Commander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7783" y="1420863"/>
            <a:ext cx="8534400" cy="239097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The IC should be the most qualified and trained person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Not appointed by rank, grade, or seniority</a:t>
            </a:r>
          </a:p>
          <a:p>
            <a:pPr lvl="1"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The IC is responsible until the authority is delegated to another person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79717" y="4078375"/>
            <a:ext cx="7315200" cy="1907320"/>
            <a:chOff x="326571" y="2131423"/>
            <a:chExt cx="8647612" cy="3271669"/>
          </a:xfrm>
        </p:grpSpPr>
        <p:grpSp>
          <p:nvGrpSpPr>
            <p:cNvPr id="5" name="Group 22"/>
            <p:cNvGrpSpPr/>
            <p:nvPr/>
          </p:nvGrpSpPr>
          <p:grpSpPr>
            <a:xfrm>
              <a:off x="326571" y="2131423"/>
              <a:ext cx="6934200" cy="3048000"/>
              <a:chOff x="457200" y="2667000"/>
              <a:chExt cx="6934200" cy="3048000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4876800" y="42672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Safety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4876800" y="3690938"/>
                <a:ext cx="1676400" cy="533400"/>
              </a:xfrm>
              <a:prstGeom prst="cube">
                <a:avLst>
                  <a:gd name="adj" fmla="val 11014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Liaison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4876800" y="3124200"/>
                <a:ext cx="1676400" cy="533400"/>
              </a:xfrm>
              <a:prstGeom prst="cube">
                <a:avLst>
                  <a:gd name="adj" fmla="val 11310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Public Information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solidFill>
                    <a:srgbClr val="1D3B59"/>
                  </a:solidFill>
                  <a:latin typeface="Arial Unicode MS" pitchFamily="34" charset="-128"/>
                </a:endParaRPr>
              </a:p>
            </p:txBody>
          </p:sp>
          <p:cxnSp>
            <p:nvCxnSpPr>
              <p:cNvPr id="11" name="AutoShape 7"/>
              <p:cNvCxnSpPr>
                <a:cxnSpLocks noChangeShapeType="1"/>
              </p:cNvCxnSpPr>
              <p:nvPr/>
            </p:nvCxnSpPr>
            <p:spPr bwMode="auto">
              <a:xfrm rot="16200000">
                <a:off x="3902075" y="2628900"/>
                <a:ext cx="44450" cy="5302250"/>
              </a:xfrm>
              <a:prstGeom prst="bentConnector3">
                <a:avLst>
                  <a:gd name="adj1" fmla="val 614287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10"/>
              <p:cNvCxnSpPr>
                <a:cxnSpLocks noChangeShapeType="1"/>
                <a:stCxn id="8" idx="2"/>
                <a:endCxn id="10" idx="2"/>
              </p:cNvCxnSpPr>
              <p:nvPr/>
            </p:nvCxnSpPr>
            <p:spPr bwMode="auto">
              <a:xfrm rot="10800000" flipH="1">
                <a:off x="4876800" y="3421063"/>
                <a:ext cx="1588" cy="1135062"/>
              </a:xfrm>
              <a:prstGeom prst="bentConnector3">
                <a:avLst>
                  <a:gd name="adj1" fmla="val -1440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3886200" y="3962400"/>
                <a:ext cx="7620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30480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48006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3048000" y="2667000"/>
                <a:ext cx="1676400" cy="533400"/>
              </a:xfrm>
              <a:prstGeom prst="cube">
                <a:avLst>
                  <a:gd name="adj" fmla="val 8333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Incident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Commander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4572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Operations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22098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Planning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>
                <a:off x="39624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Logistics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57150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Finance/Admin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262950" y="4611188"/>
              <a:ext cx="1711233" cy="79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General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6779623" y="3082836"/>
              <a:ext cx="1828799" cy="7919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Command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4184143" y="4526611"/>
            <a:ext cx="1418103" cy="310962"/>
          </a:xfrm>
          <a:prstGeom prst="cube">
            <a:avLst>
              <a:gd name="adj" fmla="val 8333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>
              <a:lnSpc>
                <a:spcPct val="85000"/>
              </a:lnSpc>
            </a:pPr>
            <a:r>
              <a:rPr lang="en-US" sz="1000" b="1" dirty="0">
                <a:solidFill>
                  <a:srgbClr val="1D3B59"/>
                </a:solidFill>
              </a:rPr>
              <a:t>Technical Specialist</a:t>
            </a:r>
            <a:endParaRPr lang="en-US" sz="1000" b="1" dirty="0">
              <a:latin typeface="Arial Unicode MS" pitchFamily="34" charset="-128"/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3112861" y="5700988"/>
            <a:ext cx="1418103" cy="310962"/>
          </a:xfrm>
          <a:prstGeom prst="cube">
            <a:avLst>
              <a:gd name="adj" fmla="val 8333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>
              <a:lnSpc>
                <a:spcPct val="85000"/>
              </a:lnSpc>
            </a:pPr>
            <a:r>
              <a:rPr lang="en-US" sz="1000" b="1" dirty="0">
                <a:solidFill>
                  <a:srgbClr val="1D3B59"/>
                </a:solidFill>
              </a:rPr>
              <a:t>Technical Specialist</a:t>
            </a:r>
            <a:endParaRPr lang="en-US" sz="1000" b="1" dirty="0">
              <a:latin typeface="Arial Unicode MS" pitchFamily="34" charset="-128"/>
            </a:endParaRPr>
          </a:p>
        </p:txBody>
      </p:sp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7281448" y="5727882"/>
            <a:ext cx="1418103" cy="310962"/>
          </a:xfrm>
          <a:prstGeom prst="cube">
            <a:avLst>
              <a:gd name="adj" fmla="val 8333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>
              <a:lnSpc>
                <a:spcPct val="85000"/>
              </a:lnSpc>
            </a:pPr>
            <a:r>
              <a:rPr lang="en-US" sz="1000" b="1" dirty="0">
                <a:solidFill>
                  <a:srgbClr val="1D3B59"/>
                </a:solidFill>
              </a:rPr>
              <a:t>Technical Specialist</a:t>
            </a:r>
            <a:endParaRPr lang="en-US" sz="1000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9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020050" cy="774420"/>
          </a:xfrm>
        </p:spPr>
        <p:txBody>
          <a:bodyPr/>
          <a:lstStyle/>
          <a:p>
            <a:r>
              <a:rPr lang="en-US" sz="4000" dirty="0"/>
              <a:t>Public Information Officer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04441"/>
            <a:ext cx="8534400" cy="4191000"/>
          </a:xfrm>
        </p:spPr>
        <p:txBody>
          <a:bodyPr/>
          <a:lstStyle/>
          <a:p>
            <a:r>
              <a:rPr lang="en-US" sz="3400" dirty="0"/>
              <a:t>Serve as the </a:t>
            </a:r>
            <a:r>
              <a:rPr lang="en-US" sz="3400" dirty="0">
                <a:solidFill>
                  <a:schemeClr val="hlink"/>
                </a:solidFill>
              </a:rPr>
              <a:t>conduit for information</a:t>
            </a:r>
            <a:r>
              <a:rPr lang="en-US" sz="3400" dirty="0"/>
              <a:t> to internal and external stakeholders</a:t>
            </a:r>
          </a:p>
          <a:p>
            <a:pPr lvl="1"/>
            <a:r>
              <a:rPr lang="en-US" sz="3200" dirty="0"/>
              <a:t>Staff, visitors and families</a:t>
            </a:r>
          </a:p>
          <a:p>
            <a:pPr lvl="1"/>
            <a:r>
              <a:rPr lang="en-US" sz="3200" dirty="0"/>
              <a:t>News Media</a:t>
            </a:r>
          </a:p>
          <a:p>
            <a:pPr lvl="1"/>
            <a:r>
              <a:rPr lang="en-US" sz="3200" dirty="0"/>
              <a:t>All releases are approved by the Incident Commander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81225" y="4519402"/>
            <a:ext cx="7315200" cy="1907320"/>
            <a:chOff x="326571" y="2131423"/>
            <a:chExt cx="8647612" cy="3271669"/>
          </a:xfrm>
        </p:grpSpPr>
        <p:grpSp>
          <p:nvGrpSpPr>
            <p:cNvPr id="5" name="Group 22"/>
            <p:cNvGrpSpPr/>
            <p:nvPr/>
          </p:nvGrpSpPr>
          <p:grpSpPr>
            <a:xfrm>
              <a:off x="326571" y="2131423"/>
              <a:ext cx="6934200" cy="3048000"/>
              <a:chOff x="457200" y="2667000"/>
              <a:chExt cx="6934200" cy="3048000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4876800" y="42672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Safety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4876800" y="3690938"/>
                <a:ext cx="1676400" cy="533400"/>
              </a:xfrm>
              <a:prstGeom prst="cube">
                <a:avLst>
                  <a:gd name="adj" fmla="val 11014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Liaison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4876800" y="3124200"/>
                <a:ext cx="1676400" cy="533400"/>
              </a:xfrm>
              <a:prstGeom prst="cube">
                <a:avLst>
                  <a:gd name="adj" fmla="val 11310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Public Information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solidFill>
                    <a:srgbClr val="1D3B59"/>
                  </a:solidFill>
                  <a:latin typeface="Arial Unicode MS" pitchFamily="34" charset="-128"/>
                </a:endParaRPr>
              </a:p>
            </p:txBody>
          </p:sp>
          <p:cxnSp>
            <p:nvCxnSpPr>
              <p:cNvPr id="11" name="AutoShape 7"/>
              <p:cNvCxnSpPr>
                <a:cxnSpLocks noChangeShapeType="1"/>
              </p:cNvCxnSpPr>
              <p:nvPr/>
            </p:nvCxnSpPr>
            <p:spPr bwMode="auto">
              <a:xfrm rot="16200000">
                <a:off x="3902075" y="2628900"/>
                <a:ext cx="44450" cy="5302250"/>
              </a:xfrm>
              <a:prstGeom prst="bentConnector3">
                <a:avLst>
                  <a:gd name="adj1" fmla="val 614287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10"/>
              <p:cNvCxnSpPr>
                <a:cxnSpLocks noChangeShapeType="1"/>
                <a:stCxn id="8" idx="2"/>
                <a:endCxn id="10" idx="2"/>
              </p:cNvCxnSpPr>
              <p:nvPr/>
            </p:nvCxnSpPr>
            <p:spPr bwMode="auto">
              <a:xfrm rot="10800000" flipH="1">
                <a:off x="4876800" y="3421063"/>
                <a:ext cx="1588" cy="1135062"/>
              </a:xfrm>
              <a:prstGeom prst="bentConnector3">
                <a:avLst>
                  <a:gd name="adj1" fmla="val -1440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3886200" y="3962400"/>
                <a:ext cx="7620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30480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48006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3048000" y="26670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Incident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Commander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4572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Operations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22098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Planning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>
                <a:off x="39624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Logistics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57150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Finance/Admin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262950" y="4611188"/>
              <a:ext cx="1711233" cy="79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General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6708074" y="2939719"/>
              <a:ext cx="1828799" cy="79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Command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7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8650" y="207964"/>
            <a:ext cx="7518400" cy="858837"/>
          </a:xfrm>
        </p:spPr>
        <p:txBody>
          <a:bodyPr/>
          <a:lstStyle/>
          <a:p>
            <a:r>
              <a:rPr lang="en-US" sz="4000" dirty="0"/>
              <a:t>Safety Officer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84582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Ensure </a:t>
            </a:r>
            <a:r>
              <a:rPr lang="en-US" dirty="0"/>
              <a:t>safety of staff, patients, and visitors, monitor and correct hazardous </a:t>
            </a:r>
            <a:r>
              <a:rPr lang="en-US" dirty="0" smtClean="0"/>
              <a:t>conditions 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Has </a:t>
            </a:r>
            <a:r>
              <a:rPr lang="en-US" dirty="0"/>
              <a:t>the authority to halt any operation that poses immediate threat to life and health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10408" y="3719493"/>
            <a:ext cx="7315200" cy="1907320"/>
            <a:chOff x="326571" y="2131423"/>
            <a:chExt cx="8647612" cy="3271669"/>
          </a:xfrm>
        </p:grpSpPr>
        <p:grpSp>
          <p:nvGrpSpPr>
            <p:cNvPr id="5" name="Group 22"/>
            <p:cNvGrpSpPr/>
            <p:nvPr/>
          </p:nvGrpSpPr>
          <p:grpSpPr>
            <a:xfrm>
              <a:off x="326571" y="2131423"/>
              <a:ext cx="6934200" cy="3048000"/>
              <a:chOff x="457200" y="2667000"/>
              <a:chExt cx="6934200" cy="3048000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4876800" y="4267200"/>
                <a:ext cx="1676400" cy="533400"/>
              </a:xfrm>
              <a:prstGeom prst="cube">
                <a:avLst>
                  <a:gd name="adj" fmla="val 8333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Safety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4876800" y="3690938"/>
                <a:ext cx="1676400" cy="533400"/>
              </a:xfrm>
              <a:prstGeom prst="cube">
                <a:avLst>
                  <a:gd name="adj" fmla="val 11014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Liaison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4876800" y="3124200"/>
                <a:ext cx="1676400" cy="533400"/>
              </a:xfrm>
              <a:prstGeom prst="cube">
                <a:avLst>
                  <a:gd name="adj" fmla="val 11310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Public Information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solidFill>
                    <a:srgbClr val="1D3B59"/>
                  </a:solidFill>
                  <a:latin typeface="Arial Unicode MS" pitchFamily="34" charset="-128"/>
                </a:endParaRPr>
              </a:p>
            </p:txBody>
          </p:sp>
          <p:cxnSp>
            <p:nvCxnSpPr>
              <p:cNvPr id="11" name="AutoShape 7"/>
              <p:cNvCxnSpPr>
                <a:cxnSpLocks noChangeShapeType="1"/>
              </p:cNvCxnSpPr>
              <p:nvPr/>
            </p:nvCxnSpPr>
            <p:spPr bwMode="auto">
              <a:xfrm rot="16200000">
                <a:off x="3902075" y="2628900"/>
                <a:ext cx="44450" cy="5302250"/>
              </a:xfrm>
              <a:prstGeom prst="bentConnector3">
                <a:avLst>
                  <a:gd name="adj1" fmla="val 614287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10"/>
              <p:cNvCxnSpPr>
                <a:cxnSpLocks noChangeShapeType="1"/>
                <a:stCxn id="8" idx="2"/>
                <a:endCxn id="10" idx="2"/>
              </p:cNvCxnSpPr>
              <p:nvPr/>
            </p:nvCxnSpPr>
            <p:spPr bwMode="auto">
              <a:xfrm rot="10800000" flipH="1">
                <a:off x="4876800" y="3421063"/>
                <a:ext cx="1588" cy="1135062"/>
              </a:xfrm>
              <a:prstGeom prst="bentConnector3">
                <a:avLst>
                  <a:gd name="adj1" fmla="val -1440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3886200" y="3962400"/>
                <a:ext cx="7620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30480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48006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3048000" y="26670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Incident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Commander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4572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Operations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22098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Planning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>
                <a:off x="39624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Logistics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57150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Finance/Admin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262950" y="4611188"/>
              <a:ext cx="1711233" cy="79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General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6779623" y="3082836"/>
              <a:ext cx="1828799" cy="7919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AD122A"/>
                  </a:solidFill>
                </a:rPr>
                <a:t>Command</a:t>
              </a:r>
            </a:p>
            <a:p>
              <a:r>
                <a:rPr lang="en-US" sz="1200" b="1" dirty="0">
                  <a:solidFill>
                    <a:srgbClr val="AD122A"/>
                  </a:solidFill>
                </a:rPr>
                <a:t>Staff</a:t>
              </a:r>
              <a:endParaRPr lang="en-US" sz="1200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9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8650" y="152400"/>
            <a:ext cx="7518400" cy="858838"/>
          </a:xfrm>
        </p:spPr>
        <p:txBody>
          <a:bodyPr/>
          <a:lstStyle/>
          <a:p>
            <a:r>
              <a:rPr lang="en-US" sz="4000" dirty="0"/>
              <a:t>Liaison Officer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1" y="1600200"/>
            <a:ext cx="8545513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Function </a:t>
            </a:r>
            <a:r>
              <a:rPr lang="en-US" sz="2400" dirty="0"/>
              <a:t>as the primary contact person </a:t>
            </a:r>
            <a:r>
              <a:rPr lang="en-US" sz="2400" dirty="0" smtClean="0"/>
              <a:t>for </a:t>
            </a:r>
            <a:r>
              <a:rPr lang="en-US" sz="2400" dirty="0"/>
              <a:t>supporting agencies and organizations assisting at an incident but not in the </a:t>
            </a:r>
            <a:r>
              <a:rPr lang="en-US" sz="2400" dirty="0" smtClean="0"/>
              <a:t>EOC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hlink"/>
                </a:solidFill>
              </a:rPr>
              <a:t>Establish </a:t>
            </a:r>
            <a:r>
              <a:rPr lang="en-US" sz="2400" dirty="0">
                <a:solidFill>
                  <a:schemeClr val="hlink"/>
                </a:solidFill>
              </a:rPr>
              <a:t>contacts</a:t>
            </a:r>
            <a:r>
              <a:rPr lang="en-US" sz="2400" dirty="0"/>
              <a:t> with liaison counterparts in other </a:t>
            </a:r>
            <a:r>
              <a:rPr lang="en-US" sz="2400" dirty="0" smtClean="0"/>
              <a:t>agencies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43957" y="4120709"/>
            <a:ext cx="7315200" cy="1907320"/>
            <a:chOff x="326571" y="2131423"/>
            <a:chExt cx="8647612" cy="3271669"/>
          </a:xfrm>
        </p:grpSpPr>
        <p:grpSp>
          <p:nvGrpSpPr>
            <p:cNvPr id="5" name="Group 22"/>
            <p:cNvGrpSpPr/>
            <p:nvPr/>
          </p:nvGrpSpPr>
          <p:grpSpPr>
            <a:xfrm>
              <a:off x="326571" y="2131423"/>
              <a:ext cx="6934200" cy="3048000"/>
              <a:chOff x="457200" y="2667000"/>
              <a:chExt cx="6934200" cy="3048000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4876800" y="42672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Safety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4876800" y="3690938"/>
                <a:ext cx="1676400" cy="533400"/>
              </a:xfrm>
              <a:prstGeom prst="cube">
                <a:avLst>
                  <a:gd name="adj" fmla="val 11014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Liaison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4876800" y="3124200"/>
                <a:ext cx="1676400" cy="533400"/>
              </a:xfrm>
              <a:prstGeom prst="cube">
                <a:avLst>
                  <a:gd name="adj" fmla="val 11310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Public Information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Officer</a:t>
                </a:r>
                <a:endParaRPr lang="en-US" sz="1000" b="1" dirty="0">
                  <a:solidFill>
                    <a:srgbClr val="1D3B59"/>
                  </a:solidFill>
                  <a:latin typeface="Arial Unicode MS" pitchFamily="34" charset="-128"/>
                </a:endParaRPr>
              </a:p>
            </p:txBody>
          </p:sp>
          <p:cxnSp>
            <p:nvCxnSpPr>
              <p:cNvPr id="11" name="AutoShape 7"/>
              <p:cNvCxnSpPr>
                <a:cxnSpLocks noChangeShapeType="1"/>
              </p:cNvCxnSpPr>
              <p:nvPr/>
            </p:nvCxnSpPr>
            <p:spPr bwMode="auto">
              <a:xfrm rot="16200000">
                <a:off x="3902075" y="2628900"/>
                <a:ext cx="44450" cy="5302250"/>
              </a:xfrm>
              <a:prstGeom prst="bentConnector3">
                <a:avLst>
                  <a:gd name="adj1" fmla="val 614287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10"/>
              <p:cNvCxnSpPr>
                <a:cxnSpLocks noChangeShapeType="1"/>
                <a:stCxn id="8" idx="2"/>
                <a:endCxn id="10" idx="2"/>
              </p:cNvCxnSpPr>
              <p:nvPr/>
            </p:nvCxnSpPr>
            <p:spPr bwMode="auto">
              <a:xfrm rot="10800000" flipH="1">
                <a:off x="4876800" y="3421063"/>
                <a:ext cx="1588" cy="1135062"/>
              </a:xfrm>
              <a:prstGeom prst="bentConnector3">
                <a:avLst>
                  <a:gd name="adj1" fmla="val -1440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3886200" y="3962400"/>
                <a:ext cx="7620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30480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48006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3048000" y="26670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Incident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Commander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4572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Operations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22098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Planning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>
                <a:off x="39624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Logistics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57150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Finance/Admin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000" b="1" dirty="0">
                    <a:solidFill>
                      <a:srgbClr val="1D3B59"/>
                    </a:solidFill>
                  </a:rPr>
                  <a:t>Section Chief</a:t>
                </a:r>
                <a:endParaRPr lang="en-US" sz="1000" b="1" dirty="0">
                  <a:latin typeface="Arial Unicode MS" pitchFamily="34" charset="-128"/>
                </a:endParaRPr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262950" y="4611188"/>
              <a:ext cx="1711233" cy="79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FF00"/>
                  </a:solidFill>
                </a:rPr>
                <a:t>General</a:t>
              </a:r>
            </a:p>
            <a:p>
              <a:r>
                <a:rPr lang="en-US" sz="1200" b="1" dirty="0">
                  <a:solidFill>
                    <a:srgbClr val="FFFF00"/>
                  </a:solidFill>
                </a:rPr>
                <a:t>Staff</a:t>
              </a:r>
              <a:endParaRPr lang="en-US" sz="1200" b="1" dirty="0">
                <a:solidFill>
                  <a:srgbClr val="FFFF00"/>
                </a:solidFill>
                <a:latin typeface="Arial Unicode MS" pitchFamily="34" charset="-128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6779623" y="3082836"/>
              <a:ext cx="1828799" cy="7919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FF00"/>
                  </a:solidFill>
                </a:rPr>
                <a:t>Command</a:t>
              </a:r>
            </a:p>
            <a:p>
              <a:r>
                <a:rPr lang="en-US" sz="1200" b="1" dirty="0">
                  <a:solidFill>
                    <a:srgbClr val="FFFF00"/>
                  </a:solidFill>
                </a:rPr>
                <a:t>Staff</a:t>
              </a:r>
              <a:endParaRPr lang="en-US" sz="1200" b="1" dirty="0">
                <a:solidFill>
                  <a:srgbClr val="FFFF00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8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Incident Command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850571" y="2131424"/>
            <a:ext cx="8647612" cy="3136983"/>
            <a:chOff x="326571" y="2131423"/>
            <a:chExt cx="8647612" cy="3136983"/>
          </a:xfrm>
        </p:grpSpPr>
        <p:grpSp>
          <p:nvGrpSpPr>
            <p:cNvPr id="4" name="Group 22"/>
            <p:cNvGrpSpPr/>
            <p:nvPr/>
          </p:nvGrpSpPr>
          <p:grpSpPr>
            <a:xfrm>
              <a:off x="326571" y="2131423"/>
              <a:ext cx="6934200" cy="3048000"/>
              <a:chOff x="457200" y="2667000"/>
              <a:chExt cx="6934200" cy="3048000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4876800" y="42672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dk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Safety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Officer</a:t>
                </a:r>
                <a:endParaRPr lang="en-US" sz="1300" b="1">
                  <a:latin typeface="Arial Unicode MS" pitchFamily="34" charset="-128"/>
                </a:endParaRPr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4876800" y="3690938"/>
                <a:ext cx="1676400" cy="533400"/>
              </a:xfrm>
              <a:prstGeom prst="cube">
                <a:avLst>
                  <a:gd name="adj" fmla="val 11014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dk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Liaison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Officer</a:t>
                </a:r>
                <a:endParaRPr lang="en-US" sz="1300" b="1" dirty="0">
                  <a:latin typeface="Arial Unicode MS" pitchFamily="34" charset="-128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4876800" y="3124200"/>
                <a:ext cx="1676400" cy="533400"/>
              </a:xfrm>
              <a:prstGeom prst="cube">
                <a:avLst>
                  <a:gd name="adj" fmla="val 11310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dk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Public Information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Officer</a:t>
                </a:r>
                <a:endParaRPr lang="en-US" sz="1300" b="1" dirty="0">
                  <a:solidFill>
                    <a:srgbClr val="1D3B59"/>
                  </a:solidFill>
                  <a:latin typeface="Arial Unicode MS" pitchFamily="34" charset="-128"/>
                </a:endParaRPr>
              </a:p>
            </p:txBody>
          </p:sp>
          <p:cxnSp>
            <p:nvCxnSpPr>
              <p:cNvPr id="11" name="AutoShape 7"/>
              <p:cNvCxnSpPr>
                <a:cxnSpLocks noChangeShapeType="1"/>
              </p:cNvCxnSpPr>
              <p:nvPr/>
            </p:nvCxnSpPr>
            <p:spPr bwMode="auto">
              <a:xfrm rot="16200000">
                <a:off x="3902075" y="2628900"/>
                <a:ext cx="44450" cy="5302250"/>
              </a:xfrm>
              <a:prstGeom prst="bentConnector3">
                <a:avLst>
                  <a:gd name="adj1" fmla="val 614287"/>
                </a:avLst>
              </a:prstGeom>
              <a:noFill/>
              <a:ln w="22225">
                <a:solidFill>
                  <a:schemeClr val="dk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22225">
                <a:solidFill>
                  <a:schemeClr val="dk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3886200" y="2895600"/>
                <a:ext cx="0" cy="2133600"/>
              </a:xfrm>
              <a:prstGeom prst="line">
                <a:avLst/>
              </a:prstGeom>
              <a:noFill/>
              <a:ln w="9525">
                <a:solidFill>
                  <a:schemeClr val="dk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10"/>
              <p:cNvCxnSpPr>
                <a:cxnSpLocks noChangeShapeType="1"/>
                <a:stCxn id="8" idx="2"/>
                <a:endCxn id="10" idx="2"/>
              </p:cNvCxnSpPr>
              <p:nvPr/>
            </p:nvCxnSpPr>
            <p:spPr bwMode="auto">
              <a:xfrm rot="10800000" flipH="1">
                <a:off x="4876800" y="3421063"/>
                <a:ext cx="1588" cy="1135062"/>
              </a:xfrm>
              <a:prstGeom prst="bentConnector3">
                <a:avLst>
                  <a:gd name="adj1" fmla="val -14400000"/>
                </a:avLst>
              </a:prstGeom>
              <a:noFill/>
              <a:ln w="22225">
                <a:solidFill>
                  <a:schemeClr val="dk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3886200" y="3962400"/>
                <a:ext cx="762000" cy="0"/>
              </a:xfrm>
              <a:prstGeom prst="line">
                <a:avLst/>
              </a:prstGeom>
              <a:noFill/>
              <a:ln w="22225">
                <a:solidFill>
                  <a:schemeClr val="dk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30480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dk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4800600" y="5029200"/>
                <a:ext cx="0" cy="228600"/>
              </a:xfrm>
              <a:prstGeom prst="line">
                <a:avLst/>
              </a:prstGeom>
              <a:noFill/>
              <a:ln w="22225">
                <a:solidFill>
                  <a:schemeClr val="dk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3048000" y="26670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dk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Incident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Commander</a:t>
                </a:r>
                <a:endParaRPr lang="en-US" sz="1300" b="1" dirty="0">
                  <a:latin typeface="Arial Unicode MS" pitchFamily="34" charset="-128"/>
                </a:endParaRPr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4572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dk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Operations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Section Chief</a:t>
                </a:r>
                <a:endParaRPr lang="en-US" sz="1300" b="1">
                  <a:latin typeface="Arial Unicode MS" pitchFamily="34" charset="-128"/>
                </a:endParaRPr>
              </a:p>
            </p:txBody>
          </p:sp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22098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dk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Planning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 dirty="0">
                    <a:solidFill>
                      <a:srgbClr val="1D3B59"/>
                    </a:solidFill>
                  </a:rPr>
                  <a:t>Section Chief</a:t>
                </a:r>
                <a:endParaRPr lang="en-US" sz="1300" b="1" dirty="0">
                  <a:latin typeface="Arial Unicode MS" pitchFamily="34" charset="-128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>
                <a:off x="39624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dk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Logistics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Section Chief</a:t>
                </a:r>
                <a:endParaRPr lang="en-US" sz="1300" b="1">
                  <a:latin typeface="Arial Unicode MS" pitchFamily="34" charset="-128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5715000" y="5181600"/>
                <a:ext cx="1676400" cy="533400"/>
              </a:xfrm>
              <a:prstGeom prst="cube">
                <a:avLst>
                  <a:gd name="adj" fmla="val 8333"/>
                </a:avLst>
              </a:prstGeom>
              <a:gradFill rotWithShape="0">
                <a:gsLst>
                  <a:gs pos="0">
                    <a:srgbClr val="DDDDDD"/>
                  </a:gs>
                  <a:gs pos="50000">
                    <a:schemeClr val="bg1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solidFill>
                  <a:schemeClr val="dk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Finance/Admin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300" b="1">
                    <a:solidFill>
                      <a:srgbClr val="1D3B59"/>
                    </a:solidFill>
                  </a:rPr>
                  <a:t>Section Chief</a:t>
                </a:r>
                <a:endParaRPr lang="en-US" sz="1300" b="1">
                  <a:latin typeface="Arial Unicode MS" pitchFamily="34" charset="-128"/>
                </a:endParaRPr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262949" y="4611189"/>
              <a:ext cx="1711234" cy="65721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dk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/>
                <a:t>General</a:t>
              </a:r>
            </a:p>
            <a:p>
              <a:r>
                <a:rPr lang="en-US" b="1" dirty="0"/>
                <a:t>Staff</a:t>
              </a:r>
              <a:endParaRPr lang="en-US" b="1" dirty="0">
                <a:latin typeface="Arial Unicode MS" pitchFamily="34" charset="-128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6779623" y="3082835"/>
              <a:ext cx="1828799" cy="665924"/>
            </a:xfrm>
            <a:prstGeom prst="rect">
              <a:avLst/>
            </a:prstGeom>
            <a:noFill/>
            <a:ln w="9525">
              <a:solidFill>
                <a:schemeClr val="dk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AD122A"/>
                  </a:solidFill>
                </a:rPr>
                <a:t>Command</a:t>
              </a:r>
            </a:p>
            <a:p>
              <a:r>
                <a:rPr lang="en-US" b="1" dirty="0">
                  <a:solidFill>
                    <a:srgbClr val="AD122A"/>
                  </a:solidFill>
                </a:rPr>
                <a:t>Staff</a:t>
              </a:r>
              <a:endParaRPr lang="en-US" b="1" dirty="0">
                <a:solidFill>
                  <a:srgbClr val="AD122A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3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Med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F173AF592B74EBCA74E3FEF652E7F" ma:contentTypeVersion="2" ma:contentTypeDescription="Create a new document." ma:contentTypeScope="" ma:versionID="f0606829c350f31af33906cbd9aa71f0">
  <xsd:schema xmlns:xsd="http://www.w3.org/2001/XMLSchema" xmlns:xs="http://www.w3.org/2001/XMLSchema" xmlns:p="http://schemas.microsoft.com/office/2006/metadata/properties" xmlns:ns2="14867805-e9f9-4b6d-ab67-a58360567b38" targetNamespace="http://schemas.microsoft.com/office/2006/metadata/properties" ma:root="true" ma:fieldsID="cc2a11791c84e44aa5f396ed2e2a86e9" ns2:_="">
    <xsd:import namespace="14867805-e9f9-4b6d-ab67-a58360567b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67805-e9f9-4b6d-ab67-a58360567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3624D9-0D97-42FC-A4D7-6742CEED27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67805-e9f9-4b6d-ab67-a58360567b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54F3AE-D4B9-4F7E-A547-E85E17A455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82AD66-B1B8-46C9-82F9-53D53D53D451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14867805-e9f9-4b6d-ab67-a58360567b3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869</Words>
  <Application>Microsoft Office PowerPoint</Application>
  <PresentationFormat>Widescreen</PresentationFormat>
  <Paragraphs>321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Unicode MS</vt:lpstr>
      <vt:lpstr>Arial-BoldMT</vt:lpstr>
      <vt:lpstr>Calibri</vt:lpstr>
      <vt:lpstr>Wingdings</vt:lpstr>
      <vt:lpstr>NeMed_Presentation</vt:lpstr>
      <vt:lpstr>Basic Overview of  Incident Command </vt:lpstr>
      <vt:lpstr> Incident Command</vt:lpstr>
      <vt:lpstr>Incident Command</vt:lpstr>
      <vt:lpstr>Incident Commander</vt:lpstr>
      <vt:lpstr>Incident Commander</vt:lpstr>
      <vt:lpstr>Public Information Officer</vt:lpstr>
      <vt:lpstr>Safety Officer</vt:lpstr>
      <vt:lpstr>Liaison Officer</vt:lpstr>
      <vt:lpstr>Incident Command</vt:lpstr>
      <vt:lpstr>Operations Section</vt:lpstr>
      <vt:lpstr>Logistics Section</vt:lpstr>
      <vt:lpstr>Planning Section</vt:lpstr>
      <vt:lpstr>PowerPoint Presentation</vt:lpstr>
      <vt:lpstr>Places to Go</vt:lpstr>
      <vt:lpstr>Thank  You!! Questions and comments can be directed to:  The Center for Preparedness Education  kfhansen@unmc.edu   402-552-3501</vt:lpstr>
    </vt:vector>
  </TitlesOfParts>
  <Company>Nebraska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Nebraska Regional Disaster Health Response EcoSystem (NRDHRE)</dc:title>
  <dc:creator>Ferry, Jacob M</dc:creator>
  <cp:lastModifiedBy>Keith Hansen</cp:lastModifiedBy>
  <cp:revision>83</cp:revision>
  <cp:lastPrinted>2019-02-19T14:17:40Z</cp:lastPrinted>
  <dcterms:created xsi:type="dcterms:W3CDTF">2019-01-29T15:14:44Z</dcterms:created>
  <dcterms:modified xsi:type="dcterms:W3CDTF">2019-03-15T15:17:33Z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0x010100F02F173AF592B74EBCA74E3FEF652E7F</vt:lpwstr>
  </property>
</Properties>
</file>